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Lst>
  <p:notesMasterIdLst>
    <p:notesMasterId r:id="rId7"/>
  </p:notesMasterIdLst>
  <p:handoutMasterIdLst>
    <p:handoutMasterId r:id="rId8"/>
  </p:handoutMasterIdLst>
  <p:sldIdLst>
    <p:sldId id="256" r:id="rId2"/>
    <p:sldId id="285" r:id="rId3"/>
    <p:sldId id="288" r:id="rId4"/>
    <p:sldId id="289" r:id="rId5"/>
    <p:sldId id="286" r:id="rId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E21"/>
    <a:srgbClr val="075415"/>
    <a:srgbClr val="003366"/>
    <a:srgbClr val="0B7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473" autoAdjust="0"/>
  </p:normalViewPr>
  <p:slideViewPr>
    <p:cSldViewPr snapToGrid="0" snapToObjects="1">
      <p:cViewPr varScale="1">
        <p:scale>
          <a:sx n="100" d="100"/>
          <a:sy n="100" d="100"/>
        </p:scale>
        <p:origin x="15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1" d="100"/>
          <a:sy n="61" d="100"/>
        </p:scale>
        <p:origin x="-3307" y="-101"/>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23T13:03:55.494"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9" y="0"/>
            <a:ext cx="2949787" cy="496967"/>
          </a:xfrm>
          <a:prstGeom prst="rect">
            <a:avLst/>
          </a:prstGeom>
        </p:spPr>
        <p:txBody>
          <a:bodyPr vert="horz" lIns="91440" tIns="45720" rIns="91440" bIns="45720" rtlCol="0"/>
          <a:lstStyle>
            <a:lvl1pPr algn="r">
              <a:defRPr sz="1200"/>
            </a:lvl1pPr>
          </a:lstStyle>
          <a:p>
            <a:fld id="{C95AC18F-A07E-204C-B260-571D201205E9}" type="datetime1">
              <a:rPr lang="en-US" smtClean="0"/>
              <a:pPr/>
              <a:t>11/19/2015</a:t>
            </a:fld>
            <a:endParaRPr lang="en-US"/>
          </a:p>
        </p:txBody>
      </p:sp>
      <p:sp>
        <p:nvSpPr>
          <p:cNvPr id="4" name="Footer Placeholder 3"/>
          <p:cNvSpPr>
            <a:spLocks noGrp="1"/>
          </p:cNvSpPr>
          <p:nvPr>
            <p:ph type="ftr" sz="quarter" idx="2"/>
          </p:nvPr>
        </p:nvSpPr>
        <p:spPr>
          <a:xfrm>
            <a:off x="1" y="9440647"/>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9" y="9440647"/>
            <a:ext cx="2949787" cy="496967"/>
          </a:xfrm>
          <a:prstGeom prst="rect">
            <a:avLst/>
          </a:prstGeom>
        </p:spPr>
        <p:txBody>
          <a:bodyPr vert="horz" lIns="91440" tIns="45720" rIns="91440" bIns="45720" rtlCol="0" anchor="b"/>
          <a:lstStyle>
            <a:lvl1pPr algn="r">
              <a:defRPr sz="1200"/>
            </a:lvl1pPr>
          </a:lstStyle>
          <a:p>
            <a:fld id="{F618EAEE-7550-824E-B133-34ECDA2D1E39}" type="slidenum">
              <a:rPr lang="en-US" smtClean="0"/>
              <a:pPr/>
              <a:t>‹#›</a:t>
            </a:fld>
            <a:endParaRPr lang="en-US"/>
          </a:p>
        </p:txBody>
      </p:sp>
    </p:spTree>
    <p:extLst>
      <p:ext uri="{BB962C8B-B14F-4D97-AF65-F5344CB8AC3E}">
        <p14:creationId xmlns:p14="http://schemas.microsoft.com/office/powerpoint/2010/main" val="3437938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9" y="0"/>
            <a:ext cx="2949787" cy="496967"/>
          </a:xfrm>
          <a:prstGeom prst="rect">
            <a:avLst/>
          </a:prstGeom>
        </p:spPr>
        <p:txBody>
          <a:bodyPr vert="horz" lIns="91440" tIns="45720" rIns="91440" bIns="45720" rtlCol="0"/>
          <a:lstStyle>
            <a:lvl1pPr algn="r">
              <a:defRPr sz="1200"/>
            </a:lvl1pPr>
          </a:lstStyle>
          <a:p>
            <a:fld id="{85021FC3-59B3-EE44-BDAA-08CAEF2A6AA3}" type="datetime1">
              <a:rPr lang="en-US" smtClean="0"/>
              <a:pPr/>
              <a:t>11/19/2015</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5"/>
          <p:cNvSpPr>
            <a:spLocks noGrp="1"/>
          </p:cNvSpPr>
          <p:nvPr>
            <p:ph type="ftr" sz="quarter" idx="4"/>
          </p:nvPr>
        </p:nvSpPr>
        <p:spPr>
          <a:xfrm>
            <a:off x="1" y="9440647"/>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9" y="9440647"/>
            <a:ext cx="2949787" cy="496967"/>
          </a:xfrm>
          <a:prstGeom prst="rect">
            <a:avLst/>
          </a:prstGeom>
        </p:spPr>
        <p:txBody>
          <a:bodyPr vert="horz" lIns="91440" tIns="45720" rIns="91440" bIns="45720" rtlCol="0" anchor="b"/>
          <a:lstStyle>
            <a:lvl1pPr algn="r">
              <a:defRPr sz="1200"/>
            </a:lvl1pPr>
          </a:lstStyle>
          <a:p>
            <a:fld id="{2A0D94A0-582F-3F46-B619-A0BCB2BC9728}" type="slidenum">
              <a:rPr lang="en-US" smtClean="0"/>
              <a:pPr/>
              <a:t>‹#›</a:t>
            </a:fld>
            <a:endParaRPr lang="en-US"/>
          </a:p>
        </p:txBody>
      </p:sp>
    </p:spTree>
    <p:extLst>
      <p:ext uri="{BB962C8B-B14F-4D97-AF65-F5344CB8AC3E}">
        <p14:creationId xmlns:p14="http://schemas.microsoft.com/office/powerpoint/2010/main" val="165735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A0D94A0-582F-3F46-B619-A0BCB2BC9728}" type="slidenum">
              <a:rPr lang="en-US" smtClean="0"/>
              <a:pPr/>
              <a:t>2</a:t>
            </a:fld>
            <a:endParaRPr lang="en-US"/>
          </a:p>
        </p:txBody>
      </p:sp>
    </p:spTree>
    <p:extLst>
      <p:ext uri="{BB962C8B-B14F-4D97-AF65-F5344CB8AC3E}">
        <p14:creationId xmlns:p14="http://schemas.microsoft.com/office/powerpoint/2010/main" val="186604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A0D94A0-582F-3F46-B619-A0BCB2BC9728}" type="slidenum">
              <a:rPr lang="en-US" smtClean="0"/>
              <a:pPr/>
              <a:t>5</a:t>
            </a:fld>
            <a:endParaRPr lang="en-US"/>
          </a:p>
        </p:txBody>
      </p:sp>
    </p:spTree>
    <p:extLst>
      <p:ext uri="{BB962C8B-B14F-4D97-AF65-F5344CB8AC3E}">
        <p14:creationId xmlns:p14="http://schemas.microsoft.com/office/powerpoint/2010/main" val="409031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37AEF3F-75A9-4FF2-B35A-D81E91D2D0DB}" type="datetime3">
              <a:rPr lang="en-US" smtClean="0"/>
              <a:pPr/>
              <a:t>19 November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BE61-20EE-1E46-A26C-B9F5E9BF48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31B8783-3F61-4D44-8672-430A8914D77C}" type="datetime3">
              <a:rPr lang="en-US" smtClean="0"/>
              <a:pPr/>
              <a:t>19 November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BE61-20EE-1E46-A26C-B9F5E9BF48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A4EA008-9827-46B1-AEF3-C2789FC34F22}" type="datetime3">
              <a:rPr lang="en-US" smtClean="0"/>
              <a:pPr/>
              <a:t>19 November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BE61-20EE-1E46-A26C-B9F5E9BF48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B218382-3EB4-42BC-AF5C-4B37A057BC60}" type="datetime3">
              <a:rPr lang="en-US" smtClean="0"/>
              <a:pPr/>
              <a:t>19 November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BE61-20EE-1E46-A26C-B9F5E9BF48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53734E-6F41-4A02-BA02-1DE534864E78}" type="datetime3">
              <a:rPr lang="en-US" smtClean="0"/>
              <a:pPr/>
              <a:t>19 November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BE61-20EE-1E46-A26C-B9F5E9BF48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FCAF7BF-50FC-4891-A588-8D28D9D1B8E2}" type="datetime3">
              <a:rPr lang="en-US" smtClean="0"/>
              <a:pPr/>
              <a:t>19 November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BE61-20EE-1E46-A26C-B9F5E9BF48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2E6D1F6-D9BD-4CFE-BCF8-274DC43923D0}" type="datetime3">
              <a:rPr lang="en-US" smtClean="0"/>
              <a:pPr/>
              <a:t>19 November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FBE61-20EE-1E46-A26C-B9F5E9BF48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65A6D65-BE93-4F18-B0F4-4F07BAE163D1}" type="datetime3">
              <a:rPr lang="en-US" smtClean="0"/>
              <a:pPr/>
              <a:t>19 November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FBE61-20EE-1E46-A26C-B9F5E9BF48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39BF0-2C78-45EB-8CDC-DDA6B1350F29}" type="datetime3">
              <a:rPr lang="en-US" smtClean="0"/>
              <a:pPr/>
              <a:t>19 November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FBE61-20EE-1E46-A26C-B9F5E9BF48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57506-A999-41DF-B7E5-F3D782793F9D}" type="datetime3">
              <a:rPr lang="en-US" smtClean="0"/>
              <a:pPr/>
              <a:t>19 November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BE61-20EE-1E46-A26C-B9F5E9BF48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C8B59-C230-4F8B-9D50-0E207EC7E4DD}" type="datetime3">
              <a:rPr lang="en-US" smtClean="0"/>
              <a:pPr/>
              <a:t>19 November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BE61-20EE-1E46-A26C-B9F5E9BF48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517E2-F9A6-4BE9-B5D0-A0A251BFD99C}" type="datetime3">
              <a:rPr lang="en-US" smtClean="0"/>
              <a:pPr/>
              <a:t>19 November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7" name="Picture 6" descr="Band-dk green-cnt logo.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 y="6205384"/>
            <a:ext cx="9144001" cy="652616"/>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D7E2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53143" y="873125"/>
            <a:ext cx="7772400" cy="2171700"/>
          </a:xfrm>
        </p:spPr>
        <p:txBody>
          <a:bodyPr>
            <a:normAutofit fontScale="90000"/>
          </a:bodyPr>
          <a:lstStyle/>
          <a:p>
            <a:pPr>
              <a:spcAft>
                <a:spcPts val="1800"/>
              </a:spcAft>
            </a:pPr>
            <a:r>
              <a:rPr lang="en-US" sz="3556" dirty="0" smtClean="0">
                <a:solidFill>
                  <a:schemeClr val="bg1"/>
                </a:solidFill>
                <a:latin typeface="+mn-lt"/>
                <a:cs typeface="Myriad Pro"/>
              </a:rPr>
              <a:t>A presentation to</a:t>
            </a:r>
            <a:r>
              <a:rPr lang="en-US" dirty="0" smtClean="0">
                <a:solidFill>
                  <a:schemeClr val="bg1"/>
                </a:solidFill>
                <a:latin typeface="+mn-lt"/>
                <a:cs typeface="Myriad Pro"/>
              </a:rPr>
              <a:t/>
            </a:r>
            <a:br>
              <a:rPr lang="en-US" dirty="0" smtClean="0">
                <a:solidFill>
                  <a:schemeClr val="bg1"/>
                </a:solidFill>
                <a:latin typeface="+mn-lt"/>
                <a:cs typeface="Myriad Pro"/>
              </a:rPr>
            </a:br>
            <a:r>
              <a:rPr lang="en-US" sz="6000" dirty="0" smtClean="0">
                <a:solidFill>
                  <a:schemeClr val="bg1"/>
                </a:solidFill>
                <a:latin typeface="+mn-lt"/>
                <a:cs typeface="Myriad Pro"/>
              </a:rPr>
              <a:t>Football NSW 2015 Facilities Forum</a:t>
            </a:r>
            <a:r>
              <a:rPr lang="en-US" dirty="0" smtClean="0">
                <a:solidFill>
                  <a:schemeClr val="bg1"/>
                </a:solidFill>
                <a:latin typeface="+mn-lt"/>
                <a:cs typeface="Myriad Pro"/>
              </a:rPr>
              <a:t/>
            </a:r>
            <a:br>
              <a:rPr lang="en-US" dirty="0" smtClean="0">
                <a:solidFill>
                  <a:schemeClr val="bg1"/>
                </a:solidFill>
                <a:latin typeface="+mn-lt"/>
                <a:cs typeface="Myriad Pro"/>
              </a:rPr>
            </a:br>
            <a:endParaRPr lang="en-US" sz="4000" dirty="0">
              <a:solidFill>
                <a:schemeClr val="bg1"/>
              </a:solidFill>
              <a:latin typeface="+mn-lt"/>
              <a:cs typeface="Myriad Pro"/>
            </a:endParaRPr>
          </a:p>
        </p:txBody>
      </p:sp>
      <p:pic>
        <p:nvPicPr>
          <p:cNvPr id="1027" name="Picture 3"/>
          <p:cNvPicPr>
            <a:picLocks noChangeAspect="1" noChangeArrowheads="1"/>
          </p:cNvPicPr>
          <p:nvPr/>
        </p:nvPicPr>
        <p:blipFill>
          <a:blip r:embed="rId2"/>
          <a:srcRect/>
          <a:stretch>
            <a:fillRect/>
          </a:stretch>
        </p:blipFill>
        <p:spPr bwMode="auto">
          <a:xfrm>
            <a:off x="3567113" y="3667125"/>
            <a:ext cx="2009775"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0B701D"/>
                </a:solidFill>
              </a:rPr>
              <a:t>Case Study – </a:t>
            </a:r>
            <a:r>
              <a:rPr lang="en-US" b="1" dirty="0" err="1" smtClean="0">
                <a:solidFill>
                  <a:srgbClr val="0B701D"/>
                </a:solidFill>
              </a:rPr>
              <a:t>Melwood</a:t>
            </a:r>
            <a:r>
              <a:rPr lang="en-US" b="1" dirty="0" smtClean="0">
                <a:solidFill>
                  <a:srgbClr val="0B701D"/>
                </a:solidFill>
              </a:rPr>
              <a:t> Oval, Forestville.</a:t>
            </a:r>
            <a:endParaRPr lang="en-US" b="1" dirty="0">
              <a:solidFill>
                <a:srgbClr val="0B701D"/>
              </a:solidFill>
            </a:endParaRPr>
          </a:p>
        </p:txBody>
      </p:sp>
      <p:sp>
        <p:nvSpPr>
          <p:cNvPr id="5" name="Content Placeholder 4"/>
          <p:cNvSpPr>
            <a:spLocks noGrp="1"/>
          </p:cNvSpPr>
          <p:nvPr>
            <p:ph idx="1"/>
          </p:nvPr>
        </p:nvSpPr>
        <p:spPr>
          <a:xfrm>
            <a:off x="355596" y="1600200"/>
            <a:ext cx="4478867" cy="4525963"/>
          </a:xfrm>
        </p:spPr>
        <p:txBody>
          <a:bodyPr>
            <a:normAutofit fontScale="92500" lnSpcReduction="10000"/>
          </a:bodyPr>
          <a:lstStyle/>
          <a:p>
            <a:pPr>
              <a:buNone/>
            </a:pPr>
            <a:r>
              <a:rPr lang="en-AU" sz="1500" b="1" dirty="0" smtClean="0">
                <a:solidFill>
                  <a:srgbClr val="000000"/>
                </a:solidFill>
              </a:rPr>
              <a:t>    	</a:t>
            </a:r>
            <a:r>
              <a:rPr lang="en-AU" sz="1600" b="1" dirty="0" smtClean="0">
                <a:solidFill>
                  <a:srgbClr val="000000"/>
                </a:solidFill>
              </a:rPr>
              <a:t>Warringah City Council </a:t>
            </a:r>
          </a:p>
          <a:p>
            <a:pPr>
              <a:buNone/>
            </a:pPr>
            <a:r>
              <a:rPr lang="en-AU" sz="1600" dirty="0" smtClean="0">
                <a:solidFill>
                  <a:srgbClr val="000000"/>
                </a:solidFill>
              </a:rPr>
              <a:t>	Warringah City Council engaged Turf One for the reconstruction of the natural grass fields at Melwood Oval, Forestville.</a:t>
            </a:r>
          </a:p>
          <a:p>
            <a:pPr>
              <a:buNone/>
            </a:pPr>
            <a:r>
              <a:rPr lang="en-AU" sz="1600" dirty="0">
                <a:solidFill>
                  <a:srgbClr val="000000"/>
                </a:solidFill>
              </a:rPr>
              <a:t>	</a:t>
            </a:r>
            <a:r>
              <a:rPr lang="en-AU" sz="1600" u="sng" dirty="0" smtClean="0">
                <a:solidFill>
                  <a:srgbClr val="000000"/>
                </a:solidFill>
              </a:rPr>
              <a:t>Brief included the following </a:t>
            </a:r>
            <a:r>
              <a:rPr lang="en-AU" sz="1600" dirty="0" smtClean="0">
                <a:solidFill>
                  <a:srgbClr val="000000"/>
                </a:solidFill>
              </a:rPr>
              <a:t>:</a:t>
            </a:r>
          </a:p>
          <a:p>
            <a:pPr>
              <a:buNone/>
            </a:pPr>
            <a:endParaRPr lang="en-AU" sz="1600" dirty="0" smtClean="0">
              <a:solidFill>
                <a:srgbClr val="000000"/>
              </a:solidFill>
            </a:endParaRPr>
          </a:p>
          <a:p>
            <a:r>
              <a:rPr lang="en-AU" sz="1600" dirty="0" smtClean="0">
                <a:solidFill>
                  <a:srgbClr val="000000"/>
                </a:solidFill>
              </a:rPr>
              <a:t> Design and Construction of two synthetic turf fields to  comply with FIFA  1 Star , IRB and AFL/CA  regulations.</a:t>
            </a:r>
            <a:endParaRPr lang="en-AU" sz="1600" dirty="0">
              <a:solidFill>
                <a:srgbClr val="000000"/>
              </a:solidFill>
            </a:endParaRPr>
          </a:p>
          <a:p>
            <a:r>
              <a:rPr lang="en-AU" sz="1600" dirty="0" smtClean="0"/>
              <a:t>To prevent flood damage and control </a:t>
            </a:r>
            <a:r>
              <a:rPr lang="en-AU" sz="1600" dirty="0"/>
              <a:t>stormwater runoff </a:t>
            </a:r>
            <a:r>
              <a:rPr lang="en-AU" sz="1600" dirty="0" smtClean="0"/>
              <a:t> on downstream properties and natural waterways.</a:t>
            </a:r>
            <a:endParaRPr lang="en-AU" sz="1600" dirty="0"/>
          </a:p>
          <a:p>
            <a:r>
              <a:rPr lang="en-AU" sz="1600" dirty="0" smtClean="0"/>
              <a:t>To </a:t>
            </a:r>
            <a:r>
              <a:rPr lang="en-AU" sz="1600" dirty="0"/>
              <a:t>ensure that the proposed re-development does not adversely </a:t>
            </a:r>
            <a:r>
              <a:rPr lang="en-AU" sz="1600" dirty="0" smtClean="0"/>
              <a:t>affect the </a:t>
            </a:r>
            <a:r>
              <a:rPr lang="en-AU" sz="1600" dirty="0"/>
              <a:t>operational capacity of the downstream stormwater system.</a:t>
            </a:r>
          </a:p>
          <a:p>
            <a:r>
              <a:rPr lang="en-AU" sz="1600" dirty="0" smtClean="0"/>
              <a:t>To </a:t>
            </a:r>
            <a:r>
              <a:rPr lang="en-AU" sz="1600" dirty="0"/>
              <a:t>ensure that the development does not impact on the water </a:t>
            </a:r>
            <a:r>
              <a:rPr lang="en-AU" sz="1600" dirty="0" smtClean="0"/>
              <a:t>quality of </a:t>
            </a:r>
            <a:r>
              <a:rPr lang="en-AU" sz="1600" dirty="0"/>
              <a:t>adjacent properties or creeks.</a:t>
            </a:r>
            <a:endParaRPr lang="en-AU" sz="1600" dirty="0" smtClean="0">
              <a:solidFill>
                <a:srgbClr val="000000"/>
              </a:solidFill>
            </a:endParaRPr>
          </a:p>
          <a:p>
            <a:pPr lvl="1"/>
            <a:endParaRPr lang="en-AU" sz="1400" dirty="0" smtClean="0">
              <a:solidFill>
                <a:srgbClr val="000000"/>
              </a:solidFill>
            </a:endParaRPr>
          </a:p>
          <a:p>
            <a:pPr>
              <a:buNone/>
            </a:pPr>
            <a:endParaRPr lang="en-AU" sz="1400" dirty="0" smtClean="0"/>
          </a:p>
          <a:p>
            <a:pPr>
              <a:buNone/>
            </a:pPr>
            <a:endParaRPr lang="en-AU" sz="1400" dirty="0" smtClean="0"/>
          </a:p>
          <a:p>
            <a:pPr>
              <a:buNone/>
            </a:pPr>
            <a:endParaRPr lang="en-AU" sz="1400" dirty="0" smtClean="0"/>
          </a:p>
          <a:p>
            <a:pPr>
              <a:buNone/>
            </a:pPr>
            <a:endParaRPr lang="en-US" sz="1400" dirty="0" smtClean="0"/>
          </a:p>
          <a:p>
            <a:pPr>
              <a:buNone/>
            </a:pPr>
            <a:endParaRPr lang="en-AU" sz="1400" dirty="0" smtClean="0"/>
          </a:p>
          <a:p>
            <a:pPr>
              <a:buNone/>
            </a:pPr>
            <a:endParaRPr lang="en-AU" sz="1400" dirty="0" smtClean="0"/>
          </a:p>
          <a:p>
            <a:pPr>
              <a:buNone/>
            </a:pPr>
            <a:endParaRPr lang="en-AU" sz="1400" dirty="0" smtClean="0"/>
          </a:p>
        </p:txBody>
      </p:sp>
      <p:sp>
        <p:nvSpPr>
          <p:cNvPr id="4" name="Date Placeholder 3"/>
          <p:cNvSpPr>
            <a:spLocks noGrp="1"/>
          </p:cNvSpPr>
          <p:nvPr>
            <p:ph type="dt" sz="half" idx="10"/>
          </p:nvPr>
        </p:nvSpPr>
        <p:spPr/>
        <p:txBody>
          <a:bodyPr/>
          <a:lstStyle/>
          <a:p>
            <a:fld id="{E8D169A4-4E3A-4CF0-94E0-943206370F07}" type="datetime3">
              <a:rPr lang="en-US" smtClean="0"/>
              <a:pPr/>
              <a:t>19 November 2015</a:t>
            </a:fld>
            <a:endParaRPr lang="en-US"/>
          </a:p>
        </p:txBody>
      </p:sp>
      <p:sp>
        <p:nvSpPr>
          <p:cNvPr id="6" name="Slide Number Placeholder 5"/>
          <p:cNvSpPr>
            <a:spLocks noGrp="1"/>
          </p:cNvSpPr>
          <p:nvPr>
            <p:ph type="sldNum" sz="quarter" idx="12"/>
          </p:nvPr>
        </p:nvSpPr>
        <p:spPr/>
        <p:txBody>
          <a:bodyPr/>
          <a:lstStyle/>
          <a:p>
            <a:fld id="{AD4FBE61-20EE-1E46-A26C-B9F5E9BF480D}" type="slidenum">
              <a:rPr lang="en-US" smtClean="0"/>
              <a:pPr/>
              <a:t>2</a:t>
            </a:fld>
            <a:endParaRPr lang="en-US"/>
          </a:p>
        </p:txBody>
      </p:sp>
      <p:pic>
        <p:nvPicPr>
          <p:cNvPr id="7" name="Picture 3" descr="C:\Users\Andrew\Documents\Turf One\Turfone Machine Photos\DSC_038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9858" y="3768987"/>
            <a:ext cx="2966166" cy="1832524"/>
          </a:xfrm>
          <a:prstGeom prst="rect">
            <a:avLst/>
          </a:prstGeom>
          <a:noFill/>
        </p:spPr>
      </p:pic>
      <p:pic>
        <p:nvPicPr>
          <p:cNvPr id="9" name="Picture 2" descr="C:\Users\Andrew\Documents\Turf One\Turfone Machine Photos\DSC_0324 -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9858" y="1896888"/>
            <a:ext cx="2966167" cy="16398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0B701D"/>
                </a:solidFill>
              </a:rPr>
              <a:t>  Turf One Solution</a:t>
            </a:r>
            <a:endParaRPr lang="en-US" b="1" dirty="0">
              <a:solidFill>
                <a:srgbClr val="0B701D"/>
              </a:solidFill>
            </a:endParaRPr>
          </a:p>
        </p:txBody>
      </p:sp>
      <p:sp>
        <p:nvSpPr>
          <p:cNvPr id="5" name="Content Placeholder 4"/>
          <p:cNvSpPr>
            <a:spLocks noGrp="1"/>
          </p:cNvSpPr>
          <p:nvPr>
            <p:ph idx="1"/>
          </p:nvPr>
        </p:nvSpPr>
        <p:spPr>
          <a:xfrm>
            <a:off x="355596" y="1417638"/>
            <a:ext cx="4598241" cy="4708525"/>
          </a:xfrm>
        </p:spPr>
        <p:txBody>
          <a:bodyPr>
            <a:normAutofit fontScale="92500" lnSpcReduction="20000"/>
          </a:bodyPr>
          <a:lstStyle/>
          <a:p>
            <a:pPr>
              <a:buNone/>
            </a:pPr>
            <a:r>
              <a:rPr lang="en-AU" sz="1500" b="1" dirty="0" smtClean="0">
                <a:solidFill>
                  <a:srgbClr val="000000"/>
                </a:solidFill>
              </a:rPr>
              <a:t>    </a:t>
            </a:r>
            <a:endParaRPr lang="en-AU" sz="1500" dirty="0" smtClean="0">
              <a:solidFill>
                <a:srgbClr val="000000"/>
              </a:solidFill>
            </a:endParaRPr>
          </a:p>
          <a:p>
            <a:pPr>
              <a:buNone/>
            </a:pPr>
            <a:r>
              <a:rPr lang="en-AU" sz="1500" b="1" dirty="0" smtClean="0">
                <a:solidFill>
                  <a:srgbClr val="000000"/>
                </a:solidFill>
              </a:rPr>
              <a:t>	Stormwater Solution</a:t>
            </a:r>
          </a:p>
          <a:p>
            <a:pPr>
              <a:buNone/>
            </a:pPr>
            <a:r>
              <a:rPr lang="en-AU" sz="1500" dirty="0" smtClean="0">
                <a:solidFill>
                  <a:srgbClr val="000000"/>
                </a:solidFill>
              </a:rPr>
              <a:t>	</a:t>
            </a:r>
          </a:p>
          <a:p>
            <a:pPr>
              <a:buNone/>
            </a:pPr>
            <a:r>
              <a:rPr lang="en-AU" sz="1500" dirty="0" smtClean="0">
                <a:solidFill>
                  <a:srgbClr val="000000"/>
                </a:solidFill>
              </a:rPr>
              <a:t>	The design and construction of a “wedge shaped” porous  aggregate rock base, laid over a geo-composite waterproof membrane, ensures that when heavy rains occur, the water passes  quickly through the synthetic turf surface  and is stored within the wedge shape aggregate rock layer. The  aggregate base has a void space of &gt;35% to store stormwater.</a:t>
            </a:r>
          </a:p>
          <a:p>
            <a:pPr>
              <a:buNone/>
            </a:pPr>
            <a:endParaRPr lang="en-AU" sz="1500" dirty="0" smtClean="0">
              <a:solidFill>
                <a:srgbClr val="000000"/>
              </a:solidFill>
            </a:endParaRPr>
          </a:p>
          <a:p>
            <a:pPr>
              <a:buNone/>
            </a:pPr>
            <a:r>
              <a:rPr lang="en-AU" sz="1500" dirty="0" smtClean="0">
                <a:solidFill>
                  <a:srgbClr val="000000"/>
                </a:solidFill>
              </a:rPr>
              <a:t>	The discharge of the captured water was controlled by releasing it through an small outlet in the last pit, before it discharged into the open water way. This prevents the likelihood of  flood damage to the environment and down stream dwellings.</a:t>
            </a:r>
          </a:p>
          <a:p>
            <a:pPr>
              <a:buNone/>
            </a:pPr>
            <a:endParaRPr lang="en-AU" sz="1500" dirty="0" smtClean="0">
              <a:solidFill>
                <a:srgbClr val="000000"/>
              </a:solidFill>
            </a:endParaRPr>
          </a:p>
          <a:p>
            <a:pPr>
              <a:buNone/>
            </a:pPr>
            <a:r>
              <a:rPr lang="en-AU" sz="1500" dirty="0" smtClean="0">
                <a:solidFill>
                  <a:srgbClr val="000000"/>
                </a:solidFill>
              </a:rPr>
              <a:t>	The use of aggregates in the base layer, acts as a filter and thus ensures the quality of stormwater flowing into the environment.</a:t>
            </a:r>
          </a:p>
          <a:p>
            <a:pPr>
              <a:buNone/>
            </a:pPr>
            <a:r>
              <a:rPr lang="en-AU" sz="1500" dirty="0" smtClean="0">
                <a:solidFill>
                  <a:srgbClr val="000000"/>
                </a:solidFill>
              </a:rPr>
              <a:t>	</a:t>
            </a:r>
          </a:p>
          <a:p>
            <a:pPr>
              <a:buNone/>
            </a:pPr>
            <a:endParaRPr lang="en-AU" sz="1500" dirty="0" smtClean="0">
              <a:solidFill>
                <a:srgbClr val="000000"/>
              </a:solidFill>
            </a:endParaRPr>
          </a:p>
          <a:p>
            <a:pPr>
              <a:buNone/>
            </a:pPr>
            <a:r>
              <a:rPr lang="en-AU" sz="1500" b="1" dirty="0" smtClean="0">
                <a:solidFill>
                  <a:srgbClr val="000000"/>
                </a:solidFill>
              </a:rPr>
              <a:t>	</a:t>
            </a:r>
            <a:endParaRPr lang="en-AU" sz="1600" dirty="0" smtClean="0"/>
          </a:p>
          <a:p>
            <a:pPr>
              <a:buNone/>
            </a:pPr>
            <a:endParaRPr lang="en-AU" sz="1500" dirty="0" smtClean="0"/>
          </a:p>
          <a:p>
            <a:pPr>
              <a:buNone/>
            </a:pPr>
            <a:endParaRPr lang="en-AU" sz="1600" dirty="0" smtClean="0"/>
          </a:p>
          <a:p>
            <a:pPr>
              <a:buNone/>
            </a:pPr>
            <a:endParaRPr lang="en-US" sz="1600" dirty="0" smtClean="0"/>
          </a:p>
          <a:p>
            <a:pPr>
              <a:buNone/>
            </a:pPr>
            <a:endParaRPr lang="en-AU" sz="1600" dirty="0" smtClean="0"/>
          </a:p>
          <a:p>
            <a:pPr>
              <a:buNone/>
            </a:pPr>
            <a:endParaRPr lang="en-AU" sz="1600" dirty="0" smtClean="0"/>
          </a:p>
          <a:p>
            <a:pPr>
              <a:buNone/>
            </a:pPr>
            <a:endParaRPr lang="en-AU" sz="1600" dirty="0" smtClean="0"/>
          </a:p>
        </p:txBody>
      </p:sp>
      <p:sp>
        <p:nvSpPr>
          <p:cNvPr id="4" name="Date Placeholder 3"/>
          <p:cNvSpPr>
            <a:spLocks noGrp="1"/>
          </p:cNvSpPr>
          <p:nvPr>
            <p:ph type="dt" sz="half" idx="10"/>
          </p:nvPr>
        </p:nvSpPr>
        <p:spPr/>
        <p:txBody>
          <a:bodyPr/>
          <a:lstStyle/>
          <a:p>
            <a:fld id="{1AF478A8-4605-4006-984A-234EE7A743E0}" type="datetime3">
              <a:rPr lang="en-US" smtClean="0"/>
              <a:pPr/>
              <a:t>19 November 2015</a:t>
            </a:fld>
            <a:endParaRPr lang="en-US"/>
          </a:p>
        </p:txBody>
      </p:sp>
      <p:sp>
        <p:nvSpPr>
          <p:cNvPr id="6" name="Slide Number Placeholder 5"/>
          <p:cNvSpPr>
            <a:spLocks noGrp="1"/>
          </p:cNvSpPr>
          <p:nvPr>
            <p:ph type="sldNum" sz="quarter" idx="12"/>
          </p:nvPr>
        </p:nvSpPr>
        <p:spPr/>
        <p:txBody>
          <a:bodyPr/>
          <a:lstStyle/>
          <a:p>
            <a:fld id="{AD4FBE61-20EE-1E46-A26C-B9F5E9BF480D}" type="slidenum">
              <a:rPr lang="en-US" smtClean="0"/>
              <a:pPr/>
              <a:t>3</a:t>
            </a:fld>
            <a:endParaRPr lang="en-US"/>
          </a:p>
        </p:txBody>
      </p:sp>
      <p:pic>
        <p:nvPicPr>
          <p:cNvPr id="8" name="Picture 7"/>
          <p:cNvPicPr/>
          <p:nvPr/>
        </p:nvPicPr>
        <p:blipFill>
          <a:blip r:embed="rId2" cstate="email">
            <a:extLst>
              <a:ext uri="{28A0092B-C50C-407E-A947-70E740481C1C}">
                <a14:useLocalDpi xmlns:a14="http://schemas.microsoft.com/office/drawing/2010/main"/>
              </a:ext>
            </a:extLst>
          </a:blip>
          <a:stretch>
            <a:fillRect/>
          </a:stretch>
        </p:blipFill>
        <p:spPr bwMode="auto">
          <a:xfrm>
            <a:off x="5959800" y="2148354"/>
            <a:ext cx="2757600" cy="1523990"/>
          </a:xfrm>
          <a:prstGeom prst="rect">
            <a:avLst/>
          </a:prstGeom>
          <a:noFill/>
          <a:ln>
            <a:noFill/>
          </a:ln>
        </p:spPr>
      </p:pic>
      <p:pic>
        <p:nvPicPr>
          <p:cNvPr id="11" name="Picture 10"/>
          <p:cNvPicPr/>
          <p:nvPr/>
        </p:nvPicPr>
        <p:blipFill>
          <a:blip r:embed="rId3" cstate="email">
            <a:extLst>
              <a:ext uri="{28A0092B-C50C-407E-A947-70E740481C1C}">
                <a14:useLocalDpi xmlns:a14="http://schemas.microsoft.com/office/drawing/2010/main"/>
              </a:ext>
            </a:extLst>
          </a:blip>
          <a:stretch>
            <a:fillRect/>
          </a:stretch>
        </p:blipFill>
        <p:spPr bwMode="auto">
          <a:xfrm>
            <a:off x="5956200" y="4044387"/>
            <a:ext cx="2761200" cy="160416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B701D"/>
                </a:solidFill>
              </a:rPr>
              <a:t>Turf One Aggregate Pavement</a:t>
            </a:r>
            <a:endParaRPr lang="en-AU" dirty="0"/>
          </a:p>
        </p:txBody>
      </p:sp>
      <p:sp>
        <p:nvSpPr>
          <p:cNvPr id="3" name="Content Placeholder 2"/>
          <p:cNvSpPr>
            <a:spLocks noGrp="1"/>
          </p:cNvSpPr>
          <p:nvPr>
            <p:ph idx="1"/>
          </p:nvPr>
        </p:nvSpPr>
        <p:spPr/>
        <p:txBody>
          <a:bodyPr/>
          <a:lstStyle/>
          <a:p>
            <a:endParaRPr lang="en-AU" dirty="0"/>
          </a:p>
        </p:txBody>
      </p:sp>
      <p:sp>
        <p:nvSpPr>
          <p:cNvPr id="4" name="Date Placeholder 3"/>
          <p:cNvSpPr>
            <a:spLocks noGrp="1"/>
          </p:cNvSpPr>
          <p:nvPr>
            <p:ph type="dt" sz="half" idx="10"/>
          </p:nvPr>
        </p:nvSpPr>
        <p:spPr/>
        <p:txBody>
          <a:bodyPr/>
          <a:lstStyle/>
          <a:p>
            <a:fld id="{FB218382-3EB4-42BC-AF5C-4B37A057BC60}" type="datetime3">
              <a:rPr lang="en-US" smtClean="0"/>
              <a:pPr/>
              <a:t>19 November 2015</a:t>
            </a:fld>
            <a:endParaRPr lang="en-US"/>
          </a:p>
        </p:txBody>
      </p:sp>
      <p:sp>
        <p:nvSpPr>
          <p:cNvPr id="5" name="Slide Number Placeholder 4"/>
          <p:cNvSpPr>
            <a:spLocks noGrp="1"/>
          </p:cNvSpPr>
          <p:nvPr>
            <p:ph type="sldNum" sz="quarter" idx="12"/>
          </p:nvPr>
        </p:nvSpPr>
        <p:spPr/>
        <p:txBody>
          <a:bodyPr/>
          <a:lstStyle/>
          <a:p>
            <a:fld id="{AD4FBE61-20EE-1E46-A26C-B9F5E9BF480D}" type="slidenum">
              <a:rPr lang="en-US" smtClean="0"/>
              <a:pPr/>
              <a:t>4</a:t>
            </a:fld>
            <a:endParaRPr lang="en-US"/>
          </a:p>
        </p:txBody>
      </p:sp>
      <p:graphicFrame>
        <p:nvGraphicFramePr>
          <p:cNvPr id="1026" name="Object 2"/>
          <p:cNvGraphicFramePr>
            <a:graphicFrameLocks noChangeAspect="1"/>
          </p:cNvGraphicFramePr>
          <p:nvPr/>
        </p:nvGraphicFramePr>
        <p:xfrm>
          <a:off x="1415846" y="1482709"/>
          <a:ext cx="6567947" cy="4643454"/>
        </p:xfrm>
        <a:graphic>
          <a:graphicData uri="http://schemas.openxmlformats.org/presentationml/2006/ole">
            <mc:AlternateContent xmlns:mc="http://schemas.openxmlformats.org/markup-compatibility/2006">
              <mc:Choice xmlns:v="urn:schemas-microsoft-com:vml" Requires="v">
                <p:oleObj spid="_x0000_s1027" name="Acrobat Document" r:id="rId3" imgW="11344233" imgH="8019810" progId="AcroExch.Document.7">
                  <p:embed/>
                </p:oleObj>
              </mc:Choice>
              <mc:Fallback>
                <p:oleObj name="Acrobat Document" r:id="rId3" imgW="11344233" imgH="8019810"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846" y="1482709"/>
                        <a:ext cx="6567947" cy="464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0B701D"/>
                </a:solidFill>
              </a:rPr>
              <a:t>  Turf One Solution</a:t>
            </a:r>
            <a:endParaRPr lang="en-US" b="1" dirty="0">
              <a:solidFill>
                <a:srgbClr val="0B701D"/>
              </a:solidFill>
            </a:endParaRPr>
          </a:p>
        </p:txBody>
      </p:sp>
      <p:sp>
        <p:nvSpPr>
          <p:cNvPr id="5" name="Content Placeholder 4"/>
          <p:cNvSpPr>
            <a:spLocks noGrp="1"/>
          </p:cNvSpPr>
          <p:nvPr>
            <p:ph idx="1"/>
          </p:nvPr>
        </p:nvSpPr>
        <p:spPr>
          <a:xfrm>
            <a:off x="457200" y="1283831"/>
            <a:ext cx="4968910" cy="4755228"/>
          </a:xfrm>
        </p:spPr>
        <p:txBody>
          <a:bodyPr>
            <a:normAutofit fontScale="25000" lnSpcReduction="20000"/>
          </a:bodyPr>
          <a:lstStyle/>
          <a:p>
            <a:pPr>
              <a:buNone/>
            </a:pPr>
            <a:r>
              <a:rPr lang="en-AU" sz="1500" b="1" dirty="0" smtClean="0"/>
              <a:t>    </a:t>
            </a:r>
            <a:r>
              <a:rPr lang="en-AU" sz="1500" b="1" dirty="0" smtClean="0">
                <a:solidFill>
                  <a:srgbClr val="000000"/>
                </a:solidFill>
              </a:rPr>
              <a:t>	</a:t>
            </a:r>
            <a:r>
              <a:rPr lang="en-AU" sz="5600" b="1" dirty="0" smtClean="0">
                <a:solidFill>
                  <a:srgbClr val="000000"/>
                </a:solidFill>
              </a:rPr>
              <a:t>Playing Surface. </a:t>
            </a:r>
          </a:p>
          <a:p>
            <a:pPr>
              <a:buNone/>
            </a:pPr>
            <a:r>
              <a:rPr lang="en-AU" sz="5600" dirty="0" smtClean="0">
                <a:solidFill>
                  <a:srgbClr val="000000"/>
                </a:solidFill>
              </a:rPr>
              <a:t>	The synthetic surface installed at Melwood is </a:t>
            </a:r>
            <a:r>
              <a:rPr lang="en-AU" sz="5600" dirty="0" err="1" smtClean="0">
                <a:solidFill>
                  <a:srgbClr val="000000"/>
                </a:solidFill>
              </a:rPr>
              <a:t>FieldTurf’s</a:t>
            </a:r>
            <a:r>
              <a:rPr lang="en-AU" sz="5600" dirty="0" smtClean="0">
                <a:solidFill>
                  <a:srgbClr val="000000"/>
                </a:solidFill>
              </a:rPr>
              <a:t> Elite Revolution 70mm without a shock pad. This product meets all the standards for FIFA, FIH, IRB and AFL. </a:t>
            </a:r>
          </a:p>
          <a:p>
            <a:pPr>
              <a:buNone/>
            </a:pPr>
            <a:endParaRPr lang="en-AU" sz="2900" dirty="0" smtClean="0">
              <a:solidFill>
                <a:srgbClr val="000000"/>
              </a:solidFill>
            </a:endParaRPr>
          </a:p>
          <a:p>
            <a:pPr>
              <a:buNone/>
            </a:pPr>
            <a:r>
              <a:rPr lang="en-AU" sz="2900" dirty="0" smtClean="0">
                <a:solidFill>
                  <a:srgbClr val="000000"/>
                </a:solidFill>
              </a:rPr>
              <a:t>	</a:t>
            </a:r>
            <a:r>
              <a:rPr lang="en-AU" sz="5600" dirty="0" smtClean="0">
                <a:solidFill>
                  <a:srgbClr val="000000"/>
                </a:solidFill>
              </a:rPr>
              <a:t>Revolution is </a:t>
            </a:r>
            <a:r>
              <a:rPr lang="en-AU" sz="5600" dirty="0" err="1" smtClean="0">
                <a:solidFill>
                  <a:srgbClr val="000000"/>
                </a:solidFill>
              </a:rPr>
              <a:t>FieldTurf’s</a:t>
            </a:r>
            <a:r>
              <a:rPr lang="en-AU" sz="5600" dirty="0" smtClean="0">
                <a:solidFill>
                  <a:srgbClr val="000000"/>
                </a:solidFill>
              </a:rPr>
              <a:t> latest generation turf that has the following characteristics.</a:t>
            </a:r>
          </a:p>
          <a:p>
            <a:pPr lvl="1">
              <a:buFont typeface="+mj-lt"/>
              <a:buAutoNum type="arabicPeriod"/>
            </a:pPr>
            <a:r>
              <a:rPr lang="en-AU" sz="5200" b="1" u="sng" dirty="0" smtClean="0">
                <a:solidFill>
                  <a:srgbClr val="000000"/>
                </a:solidFill>
              </a:rPr>
              <a:t>FIBRE</a:t>
            </a:r>
            <a:r>
              <a:rPr lang="en-AU" sz="5200" dirty="0" smtClean="0">
                <a:solidFill>
                  <a:srgbClr val="000000"/>
                </a:solidFill>
              </a:rPr>
              <a:t> - he revolution Fibre features a polymer formulation which resists splitting and degradation, complete with the strongest ultraviolet inhibitor technology in the industry.</a:t>
            </a:r>
          </a:p>
          <a:p>
            <a:pPr lvl="1">
              <a:buFont typeface="+mj-lt"/>
              <a:buAutoNum type="arabicPeriod"/>
            </a:pPr>
            <a:r>
              <a:rPr lang="en-AU" sz="5200" b="1" u="sng" dirty="0" smtClean="0">
                <a:solidFill>
                  <a:srgbClr val="000000"/>
                </a:solidFill>
              </a:rPr>
              <a:t>SEAMS</a:t>
            </a:r>
            <a:r>
              <a:rPr lang="en-AU" sz="5200" dirty="0" smtClean="0">
                <a:solidFill>
                  <a:srgbClr val="000000"/>
                </a:solidFill>
              </a:rPr>
              <a:t> - The patented seaming solution of sown seams, ensures the joins, the weakest part of a field do not come apart.</a:t>
            </a:r>
          </a:p>
          <a:p>
            <a:pPr lvl="1">
              <a:buFont typeface="+mj-lt"/>
              <a:buAutoNum type="arabicPeriod"/>
            </a:pPr>
            <a:r>
              <a:rPr lang="en-AU" sz="5200" b="1" u="sng" dirty="0" smtClean="0">
                <a:solidFill>
                  <a:srgbClr val="000000"/>
                </a:solidFill>
              </a:rPr>
              <a:t>Lines</a:t>
            </a:r>
            <a:r>
              <a:rPr lang="en-AU" sz="5200" dirty="0" smtClean="0">
                <a:solidFill>
                  <a:srgbClr val="000000"/>
                </a:solidFill>
              </a:rPr>
              <a:t> – The installation of the lines not </a:t>
            </a:r>
            <a:r>
              <a:rPr lang="en-AU" sz="5200" dirty="0" err="1" smtClean="0">
                <a:solidFill>
                  <a:srgbClr val="000000"/>
                </a:solidFill>
              </a:rPr>
              <a:t>tuffed</a:t>
            </a:r>
            <a:r>
              <a:rPr lang="en-AU" sz="5200" dirty="0" smtClean="0">
                <a:solidFill>
                  <a:srgbClr val="000000"/>
                </a:solidFill>
              </a:rPr>
              <a:t> in during the manufacturing process,  are hot melt glued. The backing  is not cut, but instead the fibre is sheared off, leaving the backing </a:t>
            </a:r>
            <a:r>
              <a:rPr lang="en-AU" sz="5200" dirty="0" err="1" smtClean="0">
                <a:solidFill>
                  <a:srgbClr val="000000"/>
                </a:solidFill>
              </a:rPr>
              <a:t>intacked</a:t>
            </a:r>
            <a:r>
              <a:rPr lang="en-AU" sz="5200" dirty="0" smtClean="0">
                <a:solidFill>
                  <a:srgbClr val="000000"/>
                </a:solidFill>
              </a:rPr>
              <a:t>. The new line is then hot glued to the backing material.</a:t>
            </a:r>
          </a:p>
          <a:p>
            <a:pPr lvl="1">
              <a:buFont typeface="+mj-lt"/>
              <a:buAutoNum type="arabicPeriod"/>
            </a:pPr>
            <a:r>
              <a:rPr lang="en-AU" sz="5200" b="1" u="sng" dirty="0" smtClean="0">
                <a:solidFill>
                  <a:srgbClr val="000000"/>
                </a:solidFill>
              </a:rPr>
              <a:t>SURE LOCK COATING</a:t>
            </a:r>
            <a:r>
              <a:rPr lang="en-AU" sz="5200" b="1" u="sng" baseline="0" dirty="0" smtClean="0">
                <a:solidFill>
                  <a:srgbClr val="000000"/>
                </a:solidFill>
              </a:rPr>
              <a:t> SYSTEM </a:t>
            </a:r>
            <a:r>
              <a:rPr lang="en-AU" sz="5200" baseline="0" dirty="0" smtClean="0">
                <a:solidFill>
                  <a:srgbClr val="000000"/>
                </a:solidFill>
              </a:rPr>
              <a:t>- </a:t>
            </a:r>
            <a:r>
              <a:rPr lang="en-AU" sz="5200" dirty="0" smtClean="0">
                <a:solidFill>
                  <a:srgbClr val="000000"/>
                </a:solidFill>
              </a:rPr>
              <a:t> allows for 40% of the backing to be porous, thus allowing for water to pass vertically and quickly into the base.</a:t>
            </a:r>
          </a:p>
          <a:p>
            <a:pPr lvl="1">
              <a:buFont typeface="+mj-lt"/>
              <a:buAutoNum type="arabicPeriod"/>
            </a:pPr>
            <a:r>
              <a:rPr lang="en-AU" sz="5200" b="1" u="sng" dirty="0" smtClean="0">
                <a:solidFill>
                  <a:srgbClr val="000000"/>
                </a:solidFill>
              </a:rPr>
              <a:t>Infill</a:t>
            </a:r>
            <a:r>
              <a:rPr lang="en-AU" sz="5200" dirty="0" smtClean="0">
                <a:solidFill>
                  <a:srgbClr val="000000"/>
                </a:solidFill>
              </a:rPr>
              <a:t> -  </a:t>
            </a:r>
            <a:r>
              <a:rPr lang="en-AU" sz="5200" dirty="0" err="1" smtClean="0">
                <a:solidFill>
                  <a:srgbClr val="000000"/>
                </a:solidFill>
              </a:rPr>
              <a:t>FieldTurf</a:t>
            </a:r>
            <a:r>
              <a:rPr lang="en-AU" sz="5200" dirty="0" smtClean="0">
                <a:solidFill>
                  <a:srgbClr val="000000"/>
                </a:solidFill>
              </a:rPr>
              <a:t> have patented a three layered  infill system , which provides long term performance and safety characteristics.  </a:t>
            </a:r>
          </a:p>
          <a:p>
            <a:pPr lvl="1">
              <a:buFont typeface="+mj-lt"/>
              <a:buAutoNum type="arabicPeriod"/>
            </a:pPr>
            <a:r>
              <a:rPr lang="en-AU" sz="5200" b="1" u="sng" dirty="0" smtClean="0">
                <a:solidFill>
                  <a:srgbClr val="000000"/>
                </a:solidFill>
              </a:rPr>
              <a:t>Cork</a:t>
            </a:r>
            <a:r>
              <a:rPr lang="en-AU" sz="5200" dirty="0" smtClean="0">
                <a:solidFill>
                  <a:srgbClr val="000000"/>
                </a:solidFill>
              </a:rPr>
              <a:t> – The cork chosen is durable, impact absorbing and absorbs far less heat than other alternatives. By  replacing the top layer of rubber with cork, the field is  20° C cooler. </a:t>
            </a:r>
          </a:p>
          <a:p>
            <a:pPr lvl="1">
              <a:buFont typeface="+mj-lt"/>
              <a:buAutoNum type="arabicPeriod"/>
            </a:pPr>
            <a:endParaRPr lang="en-AU" sz="1600" dirty="0" smtClean="0">
              <a:solidFill>
                <a:srgbClr val="000000"/>
              </a:solidFill>
            </a:endParaRPr>
          </a:p>
          <a:p>
            <a:pPr lvl="1"/>
            <a:endParaRPr lang="en-AU" sz="1400" dirty="0" smtClean="0"/>
          </a:p>
          <a:p>
            <a:pPr lvl="1"/>
            <a:endParaRPr lang="en-AU" sz="1400" dirty="0" smtClean="0"/>
          </a:p>
          <a:p>
            <a:pPr lvl="1"/>
            <a:r>
              <a:rPr lang="en-AU" sz="400" dirty="0" smtClean="0"/>
              <a:t>.</a:t>
            </a:r>
            <a:r>
              <a:rPr lang="en-AU" sz="4400" dirty="0" smtClean="0">
                <a:solidFill>
                  <a:srgbClr val="000000"/>
                </a:solidFill>
              </a:rPr>
              <a:t>	</a:t>
            </a:r>
          </a:p>
          <a:p>
            <a:pPr>
              <a:buNone/>
            </a:pPr>
            <a:r>
              <a:rPr lang="en-AU" sz="1500" b="1" dirty="0" smtClean="0">
                <a:solidFill>
                  <a:srgbClr val="000000"/>
                </a:solidFill>
              </a:rPr>
              <a:t>	</a:t>
            </a:r>
            <a:endParaRPr lang="en-AU" sz="1600" dirty="0" smtClean="0"/>
          </a:p>
          <a:p>
            <a:pPr>
              <a:buNone/>
            </a:pPr>
            <a:endParaRPr lang="en-AU" sz="1500" dirty="0" smtClean="0"/>
          </a:p>
          <a:p>
            <a:pPr>
              <a:buNone/>
            </a:pPr>
            <a:endParaRPr lang="en-AU" sz="1600" dirty="0" smtClean="0"/>
          </a:p>
          <a:p>
            <a:pPr>
              <a:buNone/>
            </a:pPr>
            <a:endParaRPr lang="en-US" sz="1600" dirty="0" smtClean="0"/>
          </a:p>
          <a:p>
            <a:pPr>
              <a:buNone/>
            </a:pPr>
            <a:endParaRPr lang="en-AU" sz="1600" dirty="0" smtClean="0"/>
          </a:p>
          <a:p>
            <a:pPr>
              <a:buNone/>
            </a:pPr>
            <a:endParaRPr lang="en-AU" sz="1600" dirty="0" smtClean="0"/>
          </a:p>
          <a:p>
            <a:pPr>
              <a:buNone/>
            </a:pPr>
            <a:endParaRPr lang="en-AU" sz="1600" dirty="0" smtClean="0"/>
          </a:p>
        </p:txBody>
      </p:sp>
      <p:sp>
        <p:nvSpPr>
          <p:cNvPr id="4" name="Date Placeholder 3"/>
          <p:cNvSpPr>
            <a:spLocks noGrp="1"/>
          </p:cNvSpPr>
          <p:nvPr>
            <p:ph type="dt" sz="half" idx="10"/>
          </p:nvPr>
        </p:nvSpPr>
        <p:spPr/>
        <p:txBody>
          <a:bodyPr/>
          <a:lstStyle/>
          <a:p>
            <a:fld id="{CD0E0FD9-5EC4-4FE0-BCF7-C5A4BD337EC5}" type="datetime3">
              <a:rPr lang="en-US" smtClean="0"/>
              <a:pPr/>
              <a:t>19 November 2015</a:t>
            </a:fld>
            <a:endParaRPr lang="en-US"/>
          </a:p>
        </p:txBody>
      </p:sp>
      <p:sp>
        <p:nvSpPr>
          <p:cNvPr id="6" name="Slide Number Placeholder 5"/>
          <p:cNvSpPr>
            <a:spLocks noGrp="1"/>
          </p:cNvSpPr>
          <p:nvPr>
            <p:ph type="sldNum" sz="quarter" idx="12"/>
          </p:nvPr>
        </p:nvSpPr>
        <p:spPr/>
        <p:txBody>
          <a:bodyPr/>
          <a:lstStyle/>
          <a:p>
            <a:fld id="{AD4FBE61-20EE-1E46-A26C-B9F5E9BF480D}" type="slidenum">
              <a:rPr lang="en-US" smtClean="0"/>
              <a:pPr/>
              <a:t>5</a:t>
            </a:fld>
            <a:endParaRPr lang="en-US"/>
          </a:p>
        </p:txBody>
      </p:sp>
      <p:pic>
        <p:nvPicPr>
          <p:cNvPr id="9" name="Picture 8"/>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7850" y="2372231"/>
            <a:ext cx="2898950" cy="25213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1327</TotalTime>
  <Words>36</Words>
  <Application>Microsoft Office PowerPoint</Application>
  <PresentationFormat>On-screen Show (4:3)</PresentationFormat>
  <Paragraphs>63</Paragraphs>
  <Slides>5</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0" baseType="lpstr">
      <vt:lpstr>Arial</vt:lpstr>
      <vt:lpstr>Calibri</vt:lpstr>
      <vt:lpstr>Myriad Pro</vt:lpstr>
      <vt:lpstr>Office Theme</vt:lpstr>
      <vt:lpstr>Acrobat Document</vt:lpstr>
      <vt:lpstr>A presentation to Football NSW 2015 Facilities Forum </vt:lpstr>
      <vt:lpstr>Case Study – Melwood Oval, Forestville.</vt:lpstr>
      <vt:lpstr>  Turf One Solution</vt:lpstr>
      <vt:lpstr>Turf One Aggregate Pavement</vt:lpstr>
      <vt:lpstr>  Turf One Solution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3</dc:title>
  <dc:creator>Doug Byrnes</dc:creator>
  <cp:lastModifiedBy>Melinda Kopp</cp:lastModifiedBy>
  <cp:revision>161</cp:revision>
  <dcterms:created xsi:type="dcterms:W3CDTF">2011-06-08T06:23:22Z</dcterms:created>
  <dcterms:modified xsi:type="dcterms:W3CDTF">2015-11-19T04:17:50Z</dcterms:modified>
</cp:coreProperties>
</file>