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7"/>
  </p:notesMasterIdLst>
  <p:sldIdLst>
    <p:sldId id="336" r:id="rId2"/>
    <p:sldId id="345" r:id="rId3"/>
    <p:sldId id="344" r:id="rId4"/>
    <p:sldId id="342" r:id="rId5"/>
    <p:sldId id="346" r:id="rId6"/>
  </p:sldIdLst>
  <p:sldSz cx="12192000" cy="6858000"/>
  <p:notesSz cx="6807200" cy="99393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B80"/>
    <a:srgbClr val="5B9BD5"/>
    <a:srgbClr val="C5C54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>
      <p:cViewPr varScale="1">
        <p:scale>
          <a:sx n="110" d="100"/>
          <a:sy n="110" d="100"/>
        </p:scale>
        <p:origin x="60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806429-8492-4BAF-B12E-93A0DD669CE2}" type="datetimeFigureOut">
              <a:rPr lang="en-AU"/>
              <a:pPr>
                <a:defRPr/>
              </a:pPr>
              <a:t>20/11/2015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91D526-CD60-42A7-8E11-5D1194E4715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03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369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54D6-7EAC-4739-B79D-9EC7DC12072F}" type="datetimeFigureOut">
              <a:rPr lang="en-AU" smtClean="0"/>
              <a:t>20/11/2015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33FE-CC88-4A75-87FD-B002FF4E436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83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54D6-7EAC-4739-B79D-9EC7DC12072F}" type="datetimeFigureOut">
              <a:rPr lang="en-AU" smtClean="0"/>
              <a:t>20/11/2015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33FE-CC88-4A75-87FD-B002FF4E436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2595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54D6-7EAC-4739-B79D-9EC7DC12072F}" type="datetimeFigureOut">
              <a:rPr lang="en-AU" smtClean="0"/>
              <a:t>20/11/2015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33FE-CC88-4A75-87FD-B002FF4E436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337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431371" y="482254"/>
            <a:ext cx="11262783" cy="498475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4000" b="1">
                <a:solidFill>
                  <a:srgbClr val="023B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Title of Presentation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145053"/>
            <a:ext cx="6816080" cy="57153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8449" y="4437112"/>
            <a:ext cx="1463040" cy="2061972"/>
          </a:xfrm>
          <a:prstGeom prst="rect">
            <a:avLst/>
          </a:prstGeom>
        </p:spPr>
      </p:pic>
      <p:sp>
        <p:nvSpPr>
          <p:cNvPr id="10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7632171" y="1340768"/>
            <a:ext cx="4061983" cy="223224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3200" b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78413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431371" y="482254"/>
            <a:ext cx="11262783" cy="4984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200" b="1">
                <a:solidFill>
                  <a:srgbClr val="023B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Slide Heading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51984" y="2162012"/>
            <a:ext cx="6240016" cy="4723605"/>
          </a:xfrm>
          <a:prstGeom prst="rect">
            <a:avLst/>
          </a:prstGeom>
        </p:spPr>
      </p:pic>
      <p:sp>
        <p:nvSpPr>
          <p:cNvPr id="8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431371" y="1512660"/>
            <a:ext cx="11262783" cy="41485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rgbClr val="023B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Slide Text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052736"/>
            <a:ext cx="4079776" cy="0"/>
          </a:xfrm>
          <a:prstGeom prst="line">
            <a:avLst/>
          </a:prstGeom>
          <a:ln w="25400">
            <a:solidFill>
              <a:srgbClr val="023B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171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D7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Rounded Rectangle 1"/>
          <p:cNvSpPr/>
          <p:nvPr userDrawn="1"/>
        </p:nvSpPr>
        <p:spPr>
          <a:xfrm>
            <a:off x="10502824" y="5301208"/>
            <a:ext cx="1200133" cy="17281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7590" y="5450389"/>
            <a:ext cx="864524" cy="1217815"/>
          </a:xfrm>
          <a:prstGeom prst="rect">
            <a:avLst/>
          </a:prstGeom>
        </p:spPr>
      </p:pic>
      <p:sp>
        <p:nvSpPr>
          <p:cNvPr id="11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431371" y="482254"/>
            <a:ext cx="11262783" cy="4984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Slide Heading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431371" y="1512660"/>
            <a:ext cx="11262783" cy="41485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Slide Text</a:t>
            </a:r>
          </a:p>
        </p:txBody>
      </p:sp>
    </p:spTree>
    <p:extLst>
      <p:ext uri="{BB962C8B-B14F-4D97-AF65-F5344CB8AC3E}">
        <p14:creationId xmlns:p14="http://schemas.microsoft.com/office/powerpoint/2010/main" val="299569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D7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ounded Rectangle 5"/>
          <p:cNvSpPr/>
          <p:nvPr userDrawn="1"/>
        </p:nvSpPr>
        <p:spPr>
          <a:xfrm>
            <a:off x="10502824" y="5301208"/>
            <a:ext cx="1200133" cy="17281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7590" y="5450389"/>
            <a:ext cx="864524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707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885385"/>
          </a:xfrm>
          <a:prstGeom prst="rect">
            <a:avLst/>
          </a:prstGeom>
        </p:spPr>
      </p:pic>
      <p:sp>
        <p:nvSpPr>
          <p:cNvPr id="11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431371" y="482254"/>
            <a:ext cx="11262783" cy="498475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Section Heading</a:t>
            </a:r>
          </a:p>
        </p:txBody>
      </p:sp>
    </p:spTree>
    <p:extLst>
      <p:ext uri="{BB962C8B-B14F-4D97-AF65-F5344CB8AC3E}">
        <p14:creationId xmlns:p14="http://schemas.microsoft.com/office/powerpoint/2010/main" val="3166120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D7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839539" y="6165304"/>
            <a:ext cx="4656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footballnsw.com.au</a:t>
            </a:r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7089" y="1780029"/>
            <a:ext cx="2337821" cy="329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27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54D6-7EAC-4739-B79D-9EC7DC12072F}" type="datetimeFigureOut">
              <a:rPr lang="en-AU" smtClean="0"/>
              <a:t>20/11/2015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33FE-CC88-4A75-87FD-B002FF4E436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256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54D6-7EAC-4739-B79D-9EC7DC12072F}" type="datetimeFigureOut">
              <a:rPr lang="en-AU" smtClean="0"/>
              <a:t>20/11/2015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C33FE-CC88-4A75-87FD-B002FF4E436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767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154D6-7EAC-4739-B79D-9EC7DC12072F}" type="datetimeFigureOut">
              <a:rPr lang="en-AU" smtClean="0"/>
              <a:t>20/11/2015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C33FE-CC88-4A75-87FD-B002FF4E436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147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2" r:id="rId2"/>
    <p:sldLayoutId id="2147483729" r:id="rId3"/>
    <p:sldLayoutId id="2147483730" r:id="rId4"/>
    <p:sldLayoutId id="2147483740" r:id="rId5"/>
    <p:sldLayoutId id="2147483733" r:id="rId6"/>
    <p:sldLayoutId id="2147483731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dirty="0" smtClean="0"/>
              <a:t>WORKING WITH YOUR LOCAL COUNCIL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371" y="1268760"/>
            <a:ext cx="11292817" cy="4896544"/>
          </a:xfrm>
        </p:spPr>
        <p:txBody>
          <a:bodyPr/>
          <a:lstStyle/>
          <a:p>
            <a:r>
              <a:rPr lang="en-AU" sz="2000" b="1" dirty="0" smtClean="0"/>
              <a:t>PETER KEMP, HORNSBY SHIRE COUNCIL &amp; GRAHAME BATEMAN, PENNANT HILLS FC</a:t>
            </a:r>
          </a:p>
          <a:p>
            <a:r>
              <a:rPr lang="en-AU" b="1" dirty="0" smtClean="0"/>
              <a:t>Pennant </a:t>
            </a:r>
            <a:r>
              <a:rPr lang="en-AU" b="1" dirty="0"/>
              <a:t>Hills Park No. 3 Oval</a:t>
            </a:r>
          </a:p>
          <a:p>
            <a:endParaRPr lang="en-AU" b="1" dirty="0" smtClean="0"/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/>
          </a:p>
          <a:p>
            <a:r>
              <a:rPr lang="en-AU" b="1" dirty="0" smtClean="0"/>
              <a:t>April (start of season)				            August (before end of season)</a:t>
            </a:r>
            <a:endParaRPr lang="en-AU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916" y="2492896"/>
            <a:ext cx="5376597" cy="30243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4072" y="2376264"/>
            <a:ext cx="4187957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80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dirty="0" smtClean="0"/>
              <a:t>WORKING WITH YOUR LOCAL COUNCIL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371" y="1268760"/>
            <a:ext cx="11292817" cy="5400600"/>
          </a:xfrm>
        </p:spPr>
        <p:txBody>
          <a:bodyPr>
            <a:normAutofit fontScale="25000" lnSpcReduction="20000"/>
          </a:bodyPr>
          <a:lstStyle/>
          <a:p>
            <a:endParaRPr lang="en-AU" sz="800" b="1" dirty="0" smtClean="0"/>
          </a:p>
          <a:p>
            <a:r>
              <a:rPr lang="en-AU" sz="8000" b="1" dirty="0" smtClean="0"/>
              <a:t>GRAHAME </a:t>
            </a:r>
            <a:r>
              <a:rPr lang="en-AU" sz="8000" b="1" dirty="0"/>
              <a:t>BATEMAN, PENNANT HILLS FC</a:t>
            </a:r>
          </a:p>
          <a:p>
            <a:endParaRPr lang="en-AU" sz="1200" b="1" dirty="0"/>
          </a:p>
          <a:p>
            <a:r>
              <a:rPr lang="en-AU" sz="5600" b="1" dirty="0" smtClean="0"/>
              <a:t>IDENTIFY &amp; QUANTIFY REQUIREMENT – WHY?</a:t>
            </a:r>
          </a:p>
          <a:p>
            <a:r>
              <a:rPr lang="en-AU" sz="5600" b="1" dirty="0" smtClean="0"/>
              <a:t>Current stats on players, ground availability, safety </a:t>
            </a:r>
          </a:p>
          <a:p>
            <a:r>
              <a:rPr lang="en-AU" sz="5600" b="1" dirty="0" smtClean="0"/>
              <a:t>Current &amp; potential future users, players, spectators</a:t>
            </a:r>
          </a:p>
          <a:p>
            <a:r>
              <a:rPr lang="en-AU" sz="5600" b="1" dirty="0" smtClean="0"/>
              <a:t>Income opportunities</a:t>
            </a:r>
          </a:p>
          <a:p>
            <a:endParaRPr lang="en-AU" sz="1200" b="1" dirty="0" smtClean="0"/>
          </a:p>
          <a:p>
            <a:r>
              <a:rPr lang="en-AU" sz="5600" b="1" dirty="0" smtClean="0"/>
              <a:t>RESEARCH AVAILABLE OPTIONS – WHAT?</a:t>
            </a:r>
          </a:p>
          <a:p>
            <a:r>
              <a:rPr lang="en-AU" sz="5600" b="1" dirty="0" smtClean="0"/>
              <a:t>Understand what you are asking for</a:t>
            </a:r>
          </a:p>
          <a:p>
            <a:r>
              <a:rPr lang="en-AU" sz="5600" b="1" dirty="0" smtClean="0"/>
              <a:t>Consult FNSW, Council, manufacturers</a:t>
            </a:r>
          </a:p>
          <a:p>
            <a:r>
              <a:rPr lang="en-AU" sz="5600" b="1" dirty="0" smtClean="0"/>
              <a:t>Economic viability, help with financial model</a:t>
            </a:r>
          </a:p>
          <a:p>
            <a:endParaRPr lang="en-AU" sz="1200" b="1" dirty="0"/>
          </a:p>
          <a:p>
            <a:r>
              <a:rPr lang="en-AU" sz="5600" b="1" dirty="0" smtClean="0"/>
              <a:t>COORDINATE APPROACH TO COUNCIL – WHO?</a:t>
            </a:r>
          </a:p>
          <a:p>
            <a:r>
              <a:rPr lang="en-AU" sz="5600" b="1" dirty="0" smtClean="0"/>
              <a:t>Identify community/club spokesperson/champion</a:t>
            </a:r>
          </a:p>
          <a:p>
            <a:r>
              <a:rPr lang="en-AU" sz="5600" b="1" dirty="0" smtClean="0"/>
              <a:t>Coordinated communication through ‘one voice’</a:t>
            </a:r>
          </a:p>
          <a:p>
            <a:r>
              <a:rPr lang="en-AU" sz="5600" b="1" dirty="0" smtClean="0"/>
              <a:t>More than one sports user, Persistence</a:t>
            </a:r>
          </a:p>
          <a:p>
            <a:endParaRPr lang="en-AU" sz="1200" b="1" dirty="0"/>
          </a:p>
          <a:p>
            <a:r>
              <a:rPr lang="en-AU" sz="5600" b="1" dirty="0" smtClean="0"/>
              <a:t>POLITICAL &amp; BUREAUCRATIC AWARENESS</a:t>
            </a:r>
          </a:p>
          <a:p>
            <a:r>
              <a:rPr lang="en-AU" sz="5600" b="1" dirty="0" smtClean="0"/>
              <a:t>Identify representatives &amp; key decision influencers</a:t>
            </a:r>
          </a:p>
          <a:p>
            <a:r>
              <a:rPr lang="en-AU" sz="5600" b="1" dirty="0" smtClean="0"/>
              <a:t>Communicate &amp; Lobby</a:t>
            </a:r>
          </a:p>
          <a:p>
            <a:r>
              <a:rPr lang="en-AU" sz="3500" b="1" dirty="0" smtClean="0"/>
              <a:t>				</a:t>
            </a:r>
            <a:endParaRPr lang="en-AU" sz="3500" b="1" dirty="0"/>
          </a:p>
        </p:txBody>
      </p:sp>
      <p:pic>
        <p:nvPicPr>
          <p:cNvPr id="2050" name="Picture 2" descr="https://fbcdn-sphotos-g-a.akamaihd.net/hphotos-ak-xtp1/v/t1.0-9/11143505_780369282079152_51549652958625989_n.jpg?oh=e071122c80abb37e00de41ee26fdfc61&amp;oe=56C08841&amp;__gda__=1454834378_7682921b84b10f6f1646e6174aabe37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02371" y="1916832"/>
            <a:ext cx="626469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dirty="0" smtClean="0"/>
              <a:t>WORKING WITH YOUR LOCAL COUNCIL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371" y="1268760"/>
            <a:ext cx="11292817" cy="5544616"/>
          </a:xfrm>
        </p:spPr>
        <p:txBody>
          <a:bodyPr>
            <a:normAutofit fontScale="25000" lnSpcReduction="20000"/>
          </a:bodyPr>
          <a:lstStyle/>
          <a:p>
            <a:endParaRPr lang="en-AU" sz="800" b="1" dirty="0" smtClean="0"/>
          </a:p>
          <a:p>
            <a:r>
              <a:rPr lang="en-AU" sz="8000" b="1" dirty="0"/>
              <a:t>PETER KEMP, HORNSBY SHIRE COUNCIL </a:t>
            </a:r>
            <a:endParaRPr lang="en-AU" sz="8000" b="1" dirty="0" smtClean="0"/>
          </a:p>
          <a:p>
            <a:endParaRPr lang="en-AU" sz="1200" b="1" dirty="0"/>
          </a:p>
          <a:p>
            <a:r>
              <a:rPr lang="en-AU" sz="5600" b="1" dirty="0" smtClean="0"/>
              <a:t>CONSIDERATIONS</a:t>
            </a:r>
          </a:p>
          <a:p>
            <a:r>
              <a:rPr lang="en-AU" sz="5600" b="1" dirty="0" smtClean="0"/>
              <a:t>Relative popularity of football to other sports</a:t>
            </a:r>
          </a:p>
          <a:p>
            <a:r>
              <a:rPr lang="en-AU" sz="5600" b="1" dirty="0"/>
              <a:t>A</a:t>
            </a:r>
            <a:r>
              <a:rPr lang="en-AU" sz="5600" b="1" dirty="0" smtClean="0"/>
              <a:t>cceptance of synthetic surfaces</a:t>
            </a:r>
          </a:p>
          <a:p>
            <a:r>
              <a:rPr lang="en-AU" sz="5600" b="1" dirty="0" smtClean="0"/>
              <a:t>Sustainability, Availability of Capex</a:t>
            </a:r>
          </a:p>
          <a:p>
            <a:r>
              <a:rPr lang="en-AU" sz="5600" b="1" dirty="0" smtClean="0"/>
              <a:t>Asset Management – whole of life costs</a:t>
            </a:r>
          </a:p>
          <a:p>
            <a:endParaRPr lang="en-AU" sz="1200" b="1" dirty="0" smtClean="0"/>
          </a:p>
          <a:p>
            <a:r>
              <a:rPr lang="en-AU" sz="5600" b="1" dirty="0" smtClean="0"/>
              <a:t>CHOOSING A SUITABLE SITE</a:t>
            </a:r>
          </a:p>
          <a:p>
            <a:r>
              <a:rPr lang="en-AU" sz="5600" b="1" dirty="0" smtClean="0"/>
              <a:t>Existing unsustainable turf wear</a:t>
            </a:r>
          </a:p>
          <a:p>
            <a:r>
              <a:rPr lang="en-AU" sz="5600" b="1" dirty="0" smtClean="0"/>
              <a:t>Football Club keen for change &amp; cooperative</a:t>
            </a:r>
          </a:p>
          <a:p>
            <a:r>
              <a:rPr lang="en-AU" sz="5600" b="1" dirty="0" smtClean="0"/>
              <a:t>Compatible summer season users incl. Football </a:t>
            </a:r>
          </a:p>
          <a:p>
            <a:endParaRPr lang="en-AU" sz="1200" b="1" dirty="0"/>
          </a:p>
          <a:p>
            <a:r>
              <a:rPr lang="en-AU" sz="5600" b="1" dirty="0" smtClean="0"/>
              <a:t>FUNDING</a:t>
            </a:r>
          </a:p>
          <a:p>
            <a:r>
              <a:rPr lang="en-AU" sz="5600" b="1" dirty="0" smtClean="0"/>
              <a:t>Loans/maintenance savings</a:t>
            </a:r>
          </a:p>
          <a:p>
            <a:r>
              <a:rPr lang="en-AU" sz="5600" b="1" dirty="0" smtClean="0"/>
              <a:t>Development contributions</a:t>
            </a:r>
          </a:p>
          <a:p>
            <a:r>
              <a:rPr lang="en-AU" sz="5600" b="1" dirty="0" smtClean="0"/>
              <a:t>Government Grants</a:t>
            </a:r>
          </a:p>
          <a:p>
            <a:endParaRPr lang="en-AU" sz="1200" b="1" dirty="0"/>
          </a:p>
          <a:p>
            <a:r>
              <a:rPr lang="en-AU" sz="5600" b="1" dirty="0" smtClean="0"/>
              <a:t>OPPORTUNITIES</a:t>
            </a:r>
          </a:p>
          <a:p>
            <a:r>
              <a:rPr lang="en-AU" sz="5600" b="1" dirty="0" smtClean="0"/>
              <a:t>Stormwater harvesting &amp; re-use of topsoil</a:t>
            </a:r>
          </a:p>
          <a:p>
            <a:r>
              <a:rPr lang="en-AU" sz="5600" b="1" dirty="0" smtClean="0"/>
              <a:t>Improvements to surrounds for all visitors</a:t>
            </a:r>
          </a:p>
          <a:p>
            <a:r>
              <a:rPr lang="en-AU" sz="3500" b="1" dirty="0" smtClean="0"/>
              <a:t>				</a:t>
            </a:r>
            <a:endParaRPr lang="en-AU" sz="35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5840" y="1916833"/>
            <a:ext cx="7068348" cy="429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57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dirty="0" smtClean="0"/>
              <a:t>WORKING WITH YOUR LOCAL COUNCIL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371" y="1268760"/>
            <a:ext cx="11292817" cy="4896544"/>
          </a:xfrm>
        </p:spPr>
        <p:txBody>
          <a:bodyPr>
            <a:normAutofit/>
          </a:bodyPr>
          <a:lstStyle/>
          <a:p>
            <a:r>
              <a:rPr lang="en-AU" sz="2000" b="1" dirty="0" smtClean="0"/>
              <a:t>PENNANT HILLS PARK No. 3 OVAL</a:t>
            </a:r>
          </a:p>
          <a:p>
            <a:endParaRPr lang="en-AU" b="1" dirty="0" smtClean="0"/>
          </a:p>
          <a:p>
            <a:r>
              <a:rPr lang="en-AU" b="1" dirty="0" smtClean="0"/>
              <a:t>Contractor: Turf One</a:t>
            </a:r>
          </a:p>
          <a:p>
            <a:r>
              <a:rPr lang="en-AU" b="1" dirty="0" smtClean="0"/>
              <a:t>Total Project Cost: $2.4 million (incl. </a:t>
            </a:r>
          </a:p>
          <a:p>
            <a:r>
              <a:rPr lang="en-AU" b="1" dirty="0" smtClean="0"/>
              <a:t>road, stormwater drainage, parking, </a:t>
            </a:r>
          </a:p>
          <a:p>
            <a:r>
              <a:rPr lang="en-AU" b="1" dirty="0" smtClean="0"/>
              <a:t>lights, fencing, ancillary items)</a:t>
            </a:r>
          </a:p>
          <a:p>
            <a:r>
              <a:rPr lang="en-AU" b="1" dirty="0" smtClean="0"/>
              <a:t>Field Size: 100m x 67m + 3m/4m </a:t>
            </a:r>
          </a:p>
          <a:p>
            <a:r>
              <a:rPr lang="en-AU" b="1" dirty="0" smtClean="0"/>
              <a:t>Field Revolution 63 elite turf</a:t>
            </a:r>
          </a:p>
          <a:p>
            <a:r>
              <a:rPr lang="en-AU" b="1" dirty="0" smtClean="0"/>
              <a:t>Start: August 2015</a:t>
            </a:r>
          </a:p>
          <a:p>
            <a:r>
              <a:rPr lang="en-AU" b="1" dirty="0" smtClean="0"/>
              <a:t>Completion: January 2016</a:t>
            </a:r>
            <a:endParaRPr lang="en-AU" b="1" dirty="0"/>
          </a:p>
          <a:p>
            <a:endParaRPr lang="en-AU" b="1" dirty="0" smtClean="0"/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/>
          </a:p>
          <a:p>
            <a:endParaRPr lang="en-AU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5840" y="2088232"/>
            <a:ext cx="6992100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3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dirty="0" smtClean="0"/>
              <a:t>WORKING WITH YOUR LOCAL COUNCIL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1371" y="1268760"/>
            <a:ext cx="11292817" cy="5400600"/>
          </a:xfrm>
        </p:spPr>
        <p:txBody>
          <a:bodyPr>
            <a:normAutofit fontScale="25000" lnSpcReduction="20000"/>
          </a:bodyPr>
          <a:lstStyle/>
          <a:p>
            <a:endParaRPr lang="en-AU" sz="800" b="1" dirty="0" smtClean="0"/>
          </a:p>
          <a:p>
            <a:r>
              <a:rPr lang="en-AU" sz="8000" b="1" dirty="0" smtClean="0"/>
              <a:t>PETER KEMP, HORNSBY SHIRE COUNCIL &amp; GRAHAME </a:t>
            </a:r>
            <a:r>
              <a:rPr lang="en-AU" sz="8000" b="1" dirty="0"/>
              <a:t>BATEMAN, PENNANT HILLS FC</a:t>
            </a:r>
          </a:p>
          <a:p>
            <a:endParaRPr lang="en-AU" sz="1200" b="1" dirty="0"/>
          </a:p>
          <a:p>
            <a:r>
              <a:rPr lang="en-AU" sz="5600" b="1" dirty="0" smtClean="0"/>
              <a:t>KEY LEARNINGS:</a:t>
            </a:r>
          </a:p>
          <a:p>
            <a:endParaRPr lang="en-AU" sz="5600" b="1" dirty="0"/>
          </a:p>
          <a:p>
            <a:r>
              <a:rPr lang="en-AU" sz="5600" b="1" dirty="0" smtClean="0"/>
              <a:t>MANAGE THE OUTCOME</a:t>
            </a:r>
          </a:p>
          <a:p>
            <a:r>
              <a:rPr lang="en-AU" sz="5600" b="1" dirty="0" smtClean="0"/>
              <a:t>START &amp; COMPLETION DATES CAREFULLY SET</a:t>
            </a:r>
          </a:p>
          <a:p>
            <a:r>
              <a:rPr lang="en-AU" sz="5600" b="1" dirty="0" smtClean="0"/>
              <a:t>(to minimise impact on seasons)</a:t>
            </a:r>
          </a:p>
          <a:p>
            <a:r>
              <a:rPr lang="en-AU" sz="5600" b="1" dirty="0" smtClean="0"/>
              <a:t>UNDERSTAND USER CONSTRAINTS, CARE, MAINTENANCE</a:t>
            </a:r>
          </a:p>
          <a:p>
            <a:r>
              <a:rPr lang="en-AU" sz="5600" b="1" dirty="0" smtClean="0"/>
              <a:t>PLAN TO MAXIMISE USAGE</a:t>
            </a:r>
          </a:p>
          <a:p>
            <a:r>
              <a:rPr lang="en-AU" sz="5600" b="1" dirty="0" smtClean="0"/>
              <a:t>(create awareness in diverse groups, 12 months of the year)</a:t>
            </a:r>
          </a:p>
          <a:p>
            <a:r>
              <a:rPr lang="en-AU" sz="5600" b="1" dirty="0" smtClean="0"/>
              <a:t>SHARE THE FACILITY</a:t>
            </a:r>
          </a:p>
          <a:p>
            <a:r>
              <a:rPr lang="en-AU" sz="5600" b="1" dirty="0" smtClean="0"/>
              <a:t>COST &amp; FEE CALCULATIONS AND CHARGES</a:t>
            </a:r>
          </a:p>
          <a:p>
            <a:endParaRPr lang="en-AU" sz="5600" b="1" dirty="0"/>
          </a:p>
          <a:p>
            <a:r>
              <a:rPr lang="en-AU" sz="5600" b="1" dirty="0" smtClean="0"/>
              <a:t>IDENTIFY EXISTING SERVICES &amp; GEOTECH REPORT</a:t>
            </a:r>
          </a:p>
          <a:p>
            <a:r>
              <a:rPr lang="en-AU" sz="5600" b="1" dirty="0" smtClean="0"/>
              <a:t>(Understand what is underground as early as possible)</a:t>
            </a:r>
          </a:p>
          <a:p>
            <a:r>
              <a:rPr lang="en-AU" sz="5600" b="1" dirty="0" smtClean="0"/>
              <a:t>SUBGRADE CONDITIONS VERY IMPORTANT</a:t>
            </a:r>
          </a:p>
          <a:p>
            <a:r>
              <a:rPr lang="en-AU" sz="5600" b="1" dirty="0" smtClean="0"/>
              <a:t>LOOK AT IMPACTS ON SURROUNDING USERS</a:t>
            </a:r>
          </a:p>
          <a:p>
            <a:r>
              <a:rPr lang="en-AU" sz="5600" b="1" dirty="0" smtClean="0"/>
              <a:t>OPPORTUNITIES TO RE-USE THE TOPSOIL REMOVED</a:t>
            </a:r>
          </a:p>
          <a:p>
            <a:r>
              <a:rPr lang="en-AU" sz="5600" b="1" dirty="0" smtClean="0"/>
              <a:t>FLEXIBILITY WITH FIELD MARKINGS</a:t>
            </a:r>
          </a:p>
          <a:p>
            <a:endParaRPr lang="en-AU" sz="5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1359" y="2492896"/>
            <a:ext cx="5942829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1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 FNSW PowerPoint Presentation Template</Template>
  <TotalTime>2313</TotalTime>
  <Words>375</Words>
  <Application>Microsoft Office PowerPoint</Application>
  <PresentationFormat>Widescreen</PresentationFormat>
  <Paragraphs>102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Da Silva</dc:creator>
  <cp:lastModifiedBy>Ricardo Piccioni</cp:lastModifiedBy>
  <cp:revision>192</cp:revision>
  <cp:lastPrinted>2015-03-27T03:53:43Z</cp:lastPrinted>
  <dcterms:created xsi:type="dcterms:W3CDTF">2012-02-02T22:53:52Z</dcterms:created>
  <dcterms:modified xsi:type="dcterms:W3CDTF">2015-11-19T22:34:44Z</dcterms:modified>
</cp:coreProperties>
</file>